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6" r:id="rId4"/>
    <p:sldId id="267" r:id="rId5"/>
    <p:sldId id="4586" r:id="rId6"/>
    <p:sldId id="268" r:id="rId7"/>
    <p:sldId id="263" r:id="rId8"/>
    <p:sldId id="458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EC54D-18E6-4D4D-8FC6-9A02DCA117A2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A58AF-9296-480D-B16C-108201A44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5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1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9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6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1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6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1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8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DEE27-7BEA-2A0D-3131-2405C87F3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9DF515-1E5D-5B51-6A6C-77BAF8C8C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5A5A3F-E74D-36DB-B9CE-E58E31C7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1F67A-E467-DC33-9B75-207F4093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ED953-DB69-F846-2227-0FA254FC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07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333AC-2C34-885F-8348-0959010E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F7EB43-9CAE-7D47-A8CF-7E8618CAD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8FEF6-E0BD-3964-7231-B61C50F7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F41F8C-B624-F0E8-828E-901FEFD0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D9FF0-3B75-4AE1-7792-9EC67EDA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94632F-6726-7CA2-1DAD-32C0E2C8C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29A50F-AD0F-69B4-0930-053A1C89A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D54A1B-0F72-EEB3-E759-2FDC0F85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8BE00-EEF2-7038-A1A5-7D0510B6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E538D-D775-A371-638E-92D096F3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93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15ECD2-A730-4620-8B63-0F23694A1B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800" y="1296273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>
            <a:extLst>
              <a:ext uri="{FF2B5EF4-FFF2-40B4-BE49-F238E27FC236}">
                <a16:creationId xmlns:a16="http://schemas.microsoft.com/office/drawing/2014/main" id="{58760538-5DDA-419D-B9D3-3DC1D5FB9E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8724" y="3628249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124D6B17-CB39-4162-9CA1-1E2A05AB3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8A455F4-24B9-4F03-B7A4-C6872CD4C7D0}"/>
              </a:ext>
            </a:extLst>
          </p:cNvPr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343BEDF5-9E62-4204-887F-F1628C9FC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</p:spTree>
    <p:extLst>
      <p:ext uri="{BB962C8B-B14F-4D97-AF65-F5344CB8AC3E}">
        <p14:creationId xmlns:p14="http://schemas.microsoft.com/office/powerpoint/2010/main" val="1926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B1480-0544-24F7-FCE8-1B9ACC48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79764-1112-E867-0ACB-BA1009364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D2901-B82E-F2E8-B7EC-B2D10E49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828254-D2A1-0481-D5C0-7BDDC858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72B98C-4518-33BD-C50C-FBB6397A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1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A7007-F915-67DF-41BD-B76EECE7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952EC-4629-39E2-DD31-4EB5B970E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349CD-A473-63F9-5DE8-673E8A7C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B7B46D-47FF-A366-0DC3-70FEB1A5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A2737-2354-3D42-02EB-35832D2A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20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D632C-3BD4-380D-CDDB-79460E7D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97B2F-0764-0F65-A2B2-D496C2DC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6CC40-DBFB-28AD-2924-C6B364211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88ACE0-4FFF-9CA5-FC38-85B08047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5A442B-1C2C-E835-4B9E-B8B9D553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709308-2DBF-94F7-F567-9EF73B31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5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87F6A-8C4D-46A5-922B-24C6FA6B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8BD92-62D2-F008-3DE0-6DE75ACD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DC7FCD-E70E-5F10-804B-8FA9B17C3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A4D4D7-01E0-F2AF-F3CB-81238450A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ADF074-3957-CA1D-D590-39122798B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B8AA69-4A38-C614-D02A-E7313CD5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2DE226-8E35-C87E-B4E7-66C586A5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E1F7AC-B26D-AD79-249A-A6E0B77F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99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75E19-C8FA-7955-CC76-A37804C2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77100-7789-F145-65D0-BEB8965D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5A454-DA45-850A-FE05-B7AB0BAC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AFCCE7-8124-F9A6-D905-25739FBD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1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9AC3C4-B36A-C922-FD3F-F1F0FD6E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583941-6777-ECBB-BCC1-92F8B290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E8BD21-6C83-B167-F038-CBD44768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1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7967F-60CA-EE9F-AB3B-E7F55D48C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A525C-1081-CA34-03E1-F0BE24A3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F4EF7-4FFF-4416-B40A-ED996DFE2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684E47-E8AD-04C0-818C-B37D6BD0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304B2-020D-878B-AB99-784B29AE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9526AE-199F-0F0F-1508-D88B8526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1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D794F-EE3C-E5E9-82AB-5E80026B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90CC42-286C-6AC2-F545-A1921C2F1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19BBD3-5BE9-69C1-B505-E7FFD2E26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CA232-D148-C1E9-533B-EFBB3DDC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F3EB76-A09E-EC4F-3574-14CB5C5B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FDF4A3-CDC4-4D54-EB5E-5669B14D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6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6AD8C5-F1A8-D260-20F9-704F461F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8AD15-2FD9-7DC5-BF17-5CCBF781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5E328-1A65-76E9-9CB6-7C49D80B1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075BA-BA4F-4BBD-A6E6-6912F4FBF3B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180F5-1150-8114-D69E-7490E6FD5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5A75B-0EEA-D90B-236D-EB1E60ACB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32FB6-CC11-4010-A55F-73392C231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16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9631E-3434-BB7F-FC4C-E7D1A0227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F0D932-0F39-A2E1-D4D4-1970BC919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 descr="小熊娃娃&#10;&#10;AI 生成的内容可能不正确。">
            <a:extLst>
              <a:ext uri="{FF2B5EF4-FFF2-40B4-BE49-F238E27FC236}">
                <a16:creationId xmlns:a16="http://schemas.microsoft.com/office/drawing/2014/main" id="{3A808659-E6AA-2803-1BCF-23B4AB0E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2" b="11644"/>
          <a:stretch/>
        </p:blipFill>
        <p:spPr>
          <a:xfrm>
            <a:off x="0" y="0"/>
            <a:ext cx="455355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977431-2514-93FB-21A9-D7BAC1F95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E8BAA8-1E63-6FCD-7D10-E2F8595ED3DD}"/>
              </a:ext>
            </a:extLst>
          </p:cNvPr>
          <p:cNvSpPr txBox="1"/>
          <p:nvPr/>
        </p:nvSpPr>
        <p:spPr>
          <a:xfrm>
            <a:off x="4553552" y="60381"/>
            <a:ext cx="3740946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丑萌</a:t>
            </a: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的逆袭</a:t>
            </a:r>
            <a:endParaRPr lang="en-US" altLang="zh-CN" sz="4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A3847F-6CFB-48E8-3F74-8EFACCF5E3BA}"/>
              </a:ext>
            </a:extLst>
          </p:cNvPr>
          <p:cNvSpPr txBox="1"/>
          <p:nvPr/>
        </p:nvSpPr>
        <p:spPr>
          <a:xfrm>
            <a:off x="5498095" y="1983079"/>
            <a:ext cx="669390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基于社会存在与社会意识的辩证关系分析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6908FF-C861-1297-A778-18E1D5D4445C}"/>
              </a:ext>
            </a:extLst>
          </p:cNvPr>
          <p:cNvSpPr txBox="1"/>
          <p:nvPr/>
        </p:nvSpPr>
        <p:spPr>
          <a:xfrm>
            <a:off x="5760151" y="1013491"/>
            <a:ext cx="6693905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4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Labubu</a:t>
            </a: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的爆火</a:t>
            </a:r>
            <a:endParaRPr lang="en-US" altLang="zh-CN" sz="4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室内, 桌子, 装满, 满&#10;&#10;AI 生成的内容可能不正确。">
            <a:extLst>
              <a:ext uri="{FF2B5EF4-FFF2-40B4-BE49-F238E27FC236}">
                <a16:creationId xmlns:a16="http://schemas.microsoft.com/office/drawing/2014/main" id="{61929324-096E-70AE-047F-9D86332B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t="24444" r="2930" b="6722"/>
          <a:stretch/>
        </p:blipFill>
        <p:spPr>
          <a:xfrm>
            <a:off x="9213660" y="3984690"/>
            <a:ext cx="2761944" cy="2730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B3048C-2D38-41EE-371A-64EB28B76A54}"/>
              </a:ext>
            </a:extLst>
          </p:cNvPr>
          <p:cNvSpPr txBox="1"/>
          <p:nvPr/>
        </p:nvSpPr>
        <p:spPr>
          <a:xfrm>
            <a:off x="3261798" y="4353807"/>
            <a:ext cx="6829907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小组成员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傅家琪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2024210858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叶长坤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2024211845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贺雨萱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2024210861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武晟皓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2024211828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37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C84FAF8-D3A7-4910-BE85-9F94CFF8CCB4}"/>
              </a:ext>
            </a:extLst>
          </p:cNvPr>
          <p:cNvSpPr/>
          <p:nvPr/>
        </p:nvSpPr>
        <p:spPr>
          <a:xfrm flipV="1">
            <a:off x="3828387" y="4434938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BD8AA63-63FD-4800-AD1E-A0AB4E4FABF4}"/>
              </a:ext>
            </a:extLst>
          </p:cNvPr>
          <p:cNvSpPr/>
          <p:nvPr/>
        </p:nvSpPr>
        <p:spPr>
          <a:xfrm flipH="1" flipV="1">
            <a:off x="9167557" y="4479470"/>
            <a:ext cx="2033813" cy="544355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2244BAD-6D82-41EE-B60D-F2E2FC180A5C}"/>
              </a:ext>
            </a:extLst>
          </p:cNvPr>
          <p:cNvSpPr/>
          <p:nvPr/>
        </p:nvSpPr>
        <p:spPr>
          <a:xfrm flipH="1" flipV="1">
            <a:off x="6453280" y="4948225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4413678-D38A-4FC5-B014-30623C3ED847}"/>
              </a:ext>
            </a:extLst>
          </p:cNvPr>
          <p:cNvSpPr/>
          <p:nvPr/>
        </p:nvSpPr>
        <p:spPr>
          <a:xfrm flipV="1">
            <a:off x="5794483" y="1926145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rgbClr val="AE282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8921B50-45A1-4362-B7D1-48C2FD859FA0}"/>
              </a:ext>
            </a:extLst>
          </p:cNvPr>
          <p:cNvSpPr/>
          <p:nvPr/>
        </p:nvSpPr>
        <p:spPr>
          <a:xfrm flipV="1">
            <a:off x="1502041" y="1744376"/>
            <a:ext cx="2171984" cy="8609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993344-9636-4339-895F-BD83A68C52A2}"/>
              </a:ext>
            </a:extLst>
          </p:cNvPr>
          <p:cNvSpPr/>
          <p:nvPr/>
        </p:nvSpPr>
        <p:spPr>
          <a:xfrm flipV="1">
            <a:off x="812800" y="4539965"/>
            <a:ext cx="255407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74CAF1-9DFC-418B-8CBE-FD0596F1E0A0}"/>
              </a:ext>
            </a:extLst>
          </p:cNvPr>
          <p:cNvSpPr/>
          <p:nvPr/>
        </p:nvSpPr>
        <p:spPr>
          <a:xfrm flipH="1" flipV="1">
            <a:off x="7976381" y="1686320"/>
            <a:ext cx="3078373" cy="1068721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71C0C92-1EEB-4F04-B07F-4B7B7FF7B5FC}"/>
              </a:ext>
            </a:extLst>
          </p:cNvPr>
          <p:cNvSpPr/>
          <p:nvPr/>
        </p:nvSpPr>
        <p:spPr>
          <a:xfrm flipH="1" flipV="1">
            <a:off x="2226971" y="418720"/>
            <a:ext cx="7889213" cy="2294183"/>
          </a:xfrm>
          <a:custGeom>
            <a:avLst/>
            <a:gdLst>
              <a:gd name="connsiteX0" fmla="*/ 112409 w 9198597"/>
              <a:gd name="connsiteY0" fmla="*/ 3387310 h 3387310"/>
              <a:gd name="connsiteX1" fmla="*/ 9086188 w 9198597"/>
              <a:gd name="connsiteY1" fmla="*/ 3387310 h 3387310"/>
              <a:gd name="connsiteX2" fmla="*/ 9198597 w 9198597"/>
              <a:gd name="connsiteY2" fmla="*/ 3274901 h 3387310"/>
              <a:gd name="connsiteX3" fmla="*/ 9198597 w 9198597"/>
              <a:gd name="connsiteY3" fmla="*/ 648155 h 3387310"/>
              <a:gd name="connsiteX4" fmla="*/ 9086188 w 9198597"/>
              <a:gd name="connsiteY4" fmla="*/ 535746 h 3387310"/>
              <a:gd name="connsiteX5" fmla="*/ 1278181 w 9198597"/>
              <a:gd name="connsiteY5" fmla="*/ 535746 h 3387310"/>
              <a:gd name="connsiteX6" fmla="*/ 717755 w 9198597"/>
              <a:gd name="connsiteY6" fmla="*/ 0 h 3387310"/>
              <a:gd name="connsiteX7" fmla="*/ 686040 w 9198597"/>
              <a:gd name="connsiteY7" fmla="*/ 535746 h 3387310"/>
              <a:gd name="connsiteX8" fmla="*/ 112409 w 9198597"/>
              <a:gd name="connsiteY8" fmla="*/ 535746 h 3387310"/>
              <a:gd name="connsiteX9" fmla="*/ 0 w 9198597"/>
              <a:gd name="connsiteY9" fmla="*/ 648155 h 3387310"/>
              <a:gd name="connsiteX10" fmla="*/ 0 w 9198597"/>
              <a:gd name="connsiteY10" fmla="*/ 3274901 h 3387310"/>
              <a:gd name="connsiteX11" fmla="*/ 112409 w 9198597"/>
              <a:gd name="connsiteY11" fmla="*/ 3387310 h 338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8597" h="3387310">
                <a:moveTo>
                  <a:pt x="112409" y="3387310"/>
                </a:moveTo>
                <a:lnTo>
                  <a:pt x="9086188" y="3387310"/>
                </a:lnTo>
                <a:cubicBezTo>
                  <a:pt x="9148270" y="3387310"/>
                  <a:pt x="9198597" y="3336983"/>
                  <a:pt x="9198597" y="3274901"/>
                </a:cubicBezTo>
                <a:lnTo>
                  <a:pt x="9198597" y="648155"/>
                </a:lnTo>
                <a:cubicBezTo>
                  <a:pt x="9198597" y="586073"/>
                  <a:pt x="9148270" y="535746"/>
                  <a:pt x="9086188" y="535746"/>
                </a:cubicBezTo>
                <a:lnTo>
                  <a:pt x="1278181" y="535746"/>
                </a:lnTo>
                <a:lnTo>
                  <a:pt x="717755" y="0"/>
                </a:lnTo>
                <a:lnTo>
                  <a:pt x="686040" y="535746"/>
                </a:lnTo>
                <a:lnTo>
                  <a:pt x="112409" y="535746"/>
                </a:lnTo>
                <a:cubicBezTo>
                  <a:pt x="50327" y="535746"/>
                  <a:pt x="0" y="586073"/>
                  <a:pt x="0" y="648155"/>
                </a:cubicBezTo>
                <a:lnTo>
                  <a:pt x="0" y="3274901"/>
                </a:lnTo>
                <a:cubicBezTo>
                  <a:pt x="0" y="3336983"/>
                  <a:pt x="50327" y="3387310"/>
                  <a:pt x="112409" y="338731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482600" dist="495300" dir="6240000" sx="81000" sy="81000" algn="t" rotWithShape="0">
              <a:srgbClr val="9D122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7143594-5F88-44B8-968A-AC066C3812A4}"/>
              </a:ext>
            </a:extLst>
          </p:cNvPr>
          <p:cNvSpPr/>
          <p:nvPr/>
        </p:nvSpPr>
        <p:spPr>
          <a:xfrm>
            <a:off x="2487229" y="387920"/>
            <a:ext cx="7097644" cy="188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年，泡泡玛特旗下的潮玩 </a:t>
            </a:r>
            <a:r>
              <a:rPr lang="en-US" altLang="zh-C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 ——</a:t>
            </a: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Labubu</a:t>
            </a: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（拉布布），以它那张尖牙、大眼、坏笑的“魔童脸”，从国内火到了全球。人们排队抢购、黄牛加价几十倍、海外断货、社交媒体刷屏</a:t>
            </a:r>
            <a:r>
              <a:rPr lang="en-US" altLang="zh-C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甚至有人称它是“塑料茅台”。</a:t>
            </a:r>
          </a:p>
        </p:txBody>
      </p:sp>
      <p:pic>
        <p:nvPicPr>
          <p:cNvPr id="31" name="图形 30" descr="左引号">
            <a:extLst>
              <a:ext uri="{FF2B5EF4-FFF2-40B4-BE49-F238E27FC236}">
                <a16:creationId xmlns:a16="http://schemas.microsoft.com/office/drawing/2014/main" id="{43C2E295-92F6-4CE0-A6E3-A5AC48315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2041" y="-228701"/>
            <a:ext cx="1198654" cy="1198654"/>
          </a:xfrm>
          <a:prstGeom prst="rect">
            <a:avLst/>
          </a:prstGeom>
        </p:spPr>
      </p:pic>
      <p:pic>
        <p:nvPicPr>
          <p:cNvPr id="32" name="图形 31" descr="左引号">
            <a:extLst>
              <a:ext uri="{FF2B5EF4-FFF2-40B4-BE49-F238E27FC236}">
                <a16:creationId xmlns:a16="http://schemas.microsoft.com/office/drawing/2014/main" id="{FC361224-0939-4AA5-84C9-272640A35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9335289" y="1659170"/>
            <a:ext cx="780895" cy="780895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娃娃放在一起&#10;&#10;AI 生成的内容可能不正确。">
            <a:extLst>
              <a:ext uri="{FF2B5EF4-FFF2-40B4-BE49-F238E27FC236}">
                <a16:creationId xmlns:a16="http://schemas.microsoft.com/office/drawing/2014/main" id="{B225AE08-9051-DE79-281F-3CB4FADD0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" y="2142674"/>
            <a:ext cx="4093998" cy="4679312"/>
          </a:xfrm>
          <a:prstGeom prst="rect">
            <a:avLst/>
          </a:prstGeom>
        </p:spPr>
      </p:pic>
      <p:pic>
        <p:nvPicPr>
          <p:cNvPr id="4" name="图片 3" descr="人不同表情的照片&#10;&#10;AI 生成的内容可能不正确。">
            <a:extLst>
              <a:ext uri="{FF2B5EF4-FFF2-40B4-BE49-F238E27FC236}">
                <a16:creationId xmlns:a16="http://schemas.microsoft.com/office/drawing/2014/main" id="{3941D000-4637-7E1C-3D62-69DAC3F13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56" y="2142674"/>
            <a:ext cx="3294062" cy="4764190"/>
          </a:xfrm>
          <a:prstGeom prst="rect">
            <a:avLst/>
          </a:prstGeom>
        </p:spPr>
      </p:pic>
      <p:pic>
        <p:nvPicPr>
          <p:cNvPr id="6" name="图片 5" descr="一群人站在商店门口&#10;&#10;AI 生成的内容可能不正确。">
            <a:extLst>
              <a:ext uri="{FF2B5EF4-FFF2-40B4-BE49-F238E27FC236}">
                <a16:creationId xmlns:a16="http://schemas.microsoft.com/office/drawing/2014/main" id="{62BFF000-4C59-5058-9C6B-DDB9105AB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17" y="2142674"/>
            <a:ext cx="6939037" cy="4703124"/>
          </a:xfrm>
          <a:prstGeom prst="rect">
            <a:avLst/>
          </a:prstGeom>
        </p:spPr>
      </p:pic>
      <p:pic>
        <p:nvPicPr>
          <p:cNvPr id="9" name="图片 8" descr="图片包含 飞机场, 人们, 站, 人群&#10;&#10;AI 生成的内容可能不正确。">
            <a:extLst>
              <a:ext uri="{FF2B5EF4-FFF2-40B4-BE49-F238E27FC236}">
                <a16:creationId xmlns:a16="http://schemas.microsoft.com/office/drawing/2014/main" id="{ACF33936-A0CC-0B47-5BDE-F1445F08B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79" y="2142674"/>
            <a:ext cx="6270832" cy="4703124"/>
          </a:xfrm>
          <a:prstGeom prst="rect">
            <a:avLst/>
          </a:prstGeom>
        </p:spPr>
      </p:pic>
      <p:pic>
        <p:nvPicPr>
          <p:cNvPr id="11" name="图片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012221E-0BA2-EC3F-2685-96D427DFC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54" y="1636913"/>
            <a:ext cx="4283788" cy="526995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CC99288-C3BC-8B5A-2258-51678C053082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5E1A1B-D41B-98FA-C2BB-475778973B71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451211-2F0E-F547-972F-B962B2C2F063}"/>
              </a:ext>
            </a:extLst>
          </p:cNvPr>
          <p:cNvSpPr/>
          <p:nvPr/>
        </p:nvSpPr>
        <p:spPr>
          <a:xfrm>
            <a:off x="1983827" y="2741845"/>
            <a:ext cx="8620673" cy="22794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马克思主义指出：</a:t>
            </a:r>
            <a:r>
              <a:rPr lang="zh-CN" altLang="en-US" sz="2400" b="1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社会存在</a:t>
            </a:r>
            <a:r>
              <a:rPr lang="zh-CN" altLang="en-US" sz="2000" b="1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决定</a:t>
            </a:r>
            <a:r>
              <a:rPr lang="zh-CN" altLang="en-US" sz="2400" b="1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社会意识</a:t>
            </a:r>
            <a:r>
              <a:rPr lang="zh-CN" altLang="en-US" sz="2000" b="1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，社会意识反作用于社会存在</a:t>
            </a: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。社会存在是人们物质生活条件的总和，包括</a:t>
            </a:r>
            <a:r>
              <a:rPr lang="zh-CN" altLang="en-US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经济基础</a:t>
            </a: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、</a:t>
            </a:r>
            <a:r>
              <a:rPr lang="zh-CN" altLang="en-US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生产方式</a:t>
            </a: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、</a:t>
            </a:r>
            <a:r>
              <a:rPr lang="zh-CN" altLang="en-US" kern="22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社会关系</a:t>
            </a: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等；社会意识是人们对这些物质条件形成的思想、价值观与文化心理。</a:t>
            </a:r>
            <a:endParaRPr lang="en-US" altLang="zh-CN" kern="22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 Unicode MS"/>
            </a:endParaRPr>
          </a:p>
          <a:p>
            <a:pPr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22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 Unicode MS"/>
              </a:rPr>
              <a:t>社会存在是基础和决定性因素，而社会意识具有相对独立性，能够在一定条件下反作用于社会存在，推动社会发展或促成调整。</a:t>
            </a:r>
            <a:endParaRPr lang="zh-CN" altLang="en-US" kern="22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87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C84FAF8-D3A7-4910-BE85-9F94CFF8CCB4}"/>
              </a:ext>
            </a:extLst>
          </p:cNvPr>
          <p:cNvSpPr/>
          <p:nvPr/>
        </p:nvSpPr>
        <p:spPr>
          <a:xfrm flipV="1">
            <a:off x="4299143" y="4408720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BD8AA63-63FD-4800-AD1E-A0AB4E4FABF4}"/>
              </a:ext>
            </a:extLst>
          </p:cNvPr>
          <p:cNvSpPr/>
          <p:nvPr/>
        </p:nvSpPr>
        <p:spPr>
          <a:xfrm flipH="1" flipV="1">
            <a:off x="9167557" y="4479470"/>
            <a:ext cx="2033813" cy="544355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2244BAD-6D82-41EE-B60D-F2E2FC180A5C}"/>
              </a:ext>
            </a:extLst>
          </p:cNvPr>
          <p:cNvSpPr/>
          <p:nvPr/>
        </p:nvSpPr>
        <p:spPr>
          <a:xfrm flipH="1" flipV="1">
            <a:off x="6453280" y="4948225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4413678-D38A-4FC5-B014-30623C3ED847}"/>
              </a:ext>
            </a:extLst>
          </p:cNvPr>
          <p:cNvSpPr/>
          <p:nvPr/>
        </p:nvSpPr>
        <p:spPr>
          <a:xfrm flipV="1">
            <a:off x="6303979" y="1917669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rgbClr val="AE282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8921B50-45A1-4362-B7D1-48C2FD859FA0}"/>
              </a:ext>
            </a:extLst>
          </p:cNvPr>
          <p:cNvSpPr/>
          <p:nvPr/>
        </p:nvSpPr>
        <p:spPr>
          <a:xfrm flipV="1">
            <a:off x="1502041" y="1744376"/>
            <a:ext cx="2171984" cy="8609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993344-9636-4339-895F-BD83A68C52A2}"/>
              </a:ext>
            </a:extLst>
          </p:cNvPr>
          <p:cNvSpPr/>
          <p:nvPr/>
        </p:nvSpPr>
        <p:spPr>
          <a:xfrm flipV="1">
            <a:off x="720360" y="4429494"/>
            <a:ext cx="255407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74CAF1-9DFC-418B-8CBE-FD0596F1E0A0}"/>
              </a:ext>
            </a:extLst>
          </p:cNvPr>
          <p:cNvSpPr/>
          <p:nvPr/>
        </p:nvSpPr>
        <p:spPr>
          <a:xfrm flipH="1" flipV="1">
            <a:off x="7976381" y="1686320"/>
            <a:ext cx="3078373" cy="1068721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C99288-C3BC-8B5A-2258-51678C053082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5E1A1B-D41B-98FA-C2BB-475778973B71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451211-2F0E-F547-972F-B962B2C2F063}"/>
              </a:ext>
            </a:extLst>
          </p:cNvPr>
          <p:cNvSpPr/>
          <p:nvPr/>
        </p:nvSpPr>
        <p:spPr>
          <a:xfrm>
            <a:off x="1600059" y="385307"/>
            <a:ext cx="5061091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FB59E-499C-DBB6-AC33-F06B93D676B5}"/>
              </a:ext>
            </a:extLst>
          </p:cNvPr>
          <p:cNvSpPr txBox="1"/>
          <p:nvPr/>
        </p:nvSpPr>
        <p:spPr>
          <a:xfrm>
            <a:off x="1740481" y="421303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社会存在的变化：拉布布火起来的“物质土壤”</a:t>
            </a:r>
            <a:endParaRPr lang="zh-CN" altLang="en-US" sz="1800" b="1" kern="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A1EEE1-1822-72A6-B3DB-EB304C5CA27F}"/>
              </a:ext>
            </a:extLst>
          </p:cNvPr>
          <p:cNvSpPr/>
          <p:nvPr/>
        </p:nvSpPr>
        <p:spPr>
          <a:xfrm>
            <a:off x="1600058" y="935451"/>
            <a:ext cx="8102742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02EEAC-70C1-5B24-0066-7F6DF6DCAE72}"/>
              </a:ext>
            </a:extLst>
          </p:cNvPr>
          <p:cNvSpPr txBox="1"/>
          <p:nvPr/>
        </p:nvSpPr>
        <p:spPr>
          <a:xfrm>
            <a:off x="1740481" y="956164"/>
            <a:ext cx="8153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社会存在是人们物质生活条件的总和，包括经济基础、生产方式、社会关系等</a:t>
            </a:r>
            <a:endParaRPr lang="zh-CN" altLang="en-US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E2C5BF-C6F5-3C8A-0E3B-CCA0E7DD5451}"/>
              </a:ext>
            </a:extLst>
          </p:cNvPr>
          <p:cNvSpPr/>
          <p:nvPr/>
        </p:nvSpPr>
        <p:spPr>
          <a:xfrm>
            <a:off x="1388898" y="1733505"/>
            <a:ext cx="1540456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9D561C-FE7A-FC09-F436-23EAA03D76F5}"/>
              </a:ext>
            </a:extLst>
          </p:cNvPr>
          <p:cNvSpPr txBox="1"/>
          <p:nvPr/>
        </p:nvSpPr>
        <p:spPr>
          <a:xfrm>
            <a:off x="1564784" y="17697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经济基础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2ED49C-A073-D82A-A902-67E518083D70}"/>
              </a:ext>
            </a:extLst>
          </p:cNvPr>
          <p:cNvSpPr/>
          <p:nvPr/>
        </p:nvSpPr>
        <p:spPr>
          <a:xfrm>
            <a:off x="5262636" y="1743521"/>
            <a:ext cx="1540456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EC181C-B91B-8DAA-64D5-F241FF6B4271}"/>
              </a:ext>
            </a:extLst>
          </p:cNvPr>
          <p:cNvSpPr txBox="1"/>
          <p:nvPr/>
        </p:nvSpPr>
        <p:spPr>
          <a:xfrm>
            <a:off x="5475862" y="17645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生产方式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BCAC1B6-3CBF-BD86-78A2-7C14C78D2852}"/>
              </a:ext>
            </a:extLst>
          </p:cNvPr>
          <p:cNvSpPr/>
          <p:nvPr/>
        </p:nvSpPr>
        <p:spPr>
          <a:xfrm>
            <a:off x="9049544" y="1788233"/>
            <a:ext cx="1540456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1DBBF8-15EC-D207-9F38-6357B681E3DC}"/>
              </a:ext>
            </a:extLst>
          </p:cNvPr>
          <p:cNvSpPr txBox="1"/>
          <p:nvPr/>
        </p:nvSpPr>
        <p:spPr>
          <a:xfrm>
            <a:off x="9198138" y="182423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社会关系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368428-D937-8597-76DC-77AE87379C38}"/>
              </a:ext>
            </a:extLst>
          </p:cNvPr>
          <p:cNvSpPr/>
          <p:nvPr/>
        </p:nvSpPr>
        <p:spPr>
          <a:xfrm>
            <a:off x="604473" y="2494813"/>
            <a:ext cx="2914299" cy="355696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当代青年生活在物质相对丰富、信息高度发达的时代；但与此同时，“精神焦虑”“情绪贫瘠”也成为普遍感受。</a:t>
            </a:r>
            <a:r>
              <a:rPr lang="zh-CN" altLang="en-US" b="1" dirty="0">
                <a:solidFill>
                  <a:srgbClr val="C00000"/>
                </a:solidFill>
              </a:rPr>
              <a:t>马克思在不同论述中强调人们的物质条件会塑造意识形态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：在消费升级的语境下，人们对“</a:t>
            </a:r>
            <a:r>
              <a:rPr lang="zh-CN" altLang="en-US" b="1" dirty="0">
                <a:solidFill>
                  <a:srgbClr val="C00000"/>
                </a:solidFill>
              </a:rPr>
              <a:t>情绪型商品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”的需求增强。拉布布作为情绪载体恰好满足了这种补偿性需要。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00C6459-9AA7-8901-5E0B-0180C2D3571D}"/>
              </a:ext>
            </a:extLst>
          </p:cNvPr>
          <p:cNvSpPr/>
          <p:nvPr/>
        </p:nvSpPr>
        <p:spPr>
          <a:xfrm flipV="1">
            <a:off x="594719" y="6051776"/>
            <a:ext cx="2924053" cy="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D56AAB6-B4C0-BB3C-1576-93FFA26E1F60}"/>
              </a:ext>
            </a:extLst>
          </p:cNvPr>
          <p:cNvSpPr/>
          <p:nvPr/>
        </p:nvSpPr>
        <p:spPr>
          <a:xfrm flipV="1">
            <a:off x="4665800" y="4402494"/>
            <a:ext cx="255407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1683A76-7B94-F050-DF33-81AD02DC8467}"/>
              </a:ext>
            </a:extLst>
          </p:cNvPr>
          <p:cNvSpPr/>
          <p:nvPr/>
        </p:nvSpPr>
        <p:spPr>
          <a:xfrm>
            <a:off x="4549913" y="2467813"/>
            <a:ext cx="2914299" cy="355696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DD2498C-1A34-405F-5323-844693E43A08}"/>
              </a:ext>
            </a:extLst>
          </p:cNvPr>
          <p:cNvSpPr/>
          <p:nvPr/>
        </p:nvSpPr>
        <p:spPr>
          <a:xfrm flipV="1">
            <a:off x="4540159" y="6024776"/>
            <a:ext cx="2924053" cy="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6796224-A63A-D9C6-A1D8-8AE4A9CCC45C}"/>
              </a:ext>
            </a:extLst>
          </p:cNvPr>
          <p:cNvSpPr/>
          <p:nvPr/>
        </p:nvSpPr>
        <p:spPr>
          <a:xfrm>
            <a:off x="8396623" y="2513308"/>
            <a:ext cx="2914299" cy="355696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AADA7EE-5A4C-F850-3E39-E955B49CE769}"/>
              </a:ext>
            </a:extLst>
          </p:cNvPr>
          <p:cNvSpPr/>
          <p:nvPr/>
        </p:nvSpPr>
        <p:spPr>
          <a:xfrm flipV="1">
            <a:off x="8386869" y="6055094"/>
            <a:ext cx="2924053" cy="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99D018A-BF3E-D669-F0EE-2709A8727B78}"/>
              </a:ext>
            </a:extLst>
          </p:cNvPr>
          <p:cNvSpPr txBox="1"/>
          <p:nvPr/>
        </p:nvSpPr>
        <p:spPr>
          <a:xfrm>
            <a:off x="951146" y="2149942"/>
            <a:ext cx="262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消费社会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</a:t>
            </a:r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精神空虚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并存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57F8CA5-3335-052F-3BE3-B531BD986349}"/>
              </a:ext>
            </a:extLst>
          </p:cNvPr>
          <p:cNvSpPr txBox="1"/>
          <p:nvPr/>
        </p:nvSpPr>
        <p:spPr>
          <a:xfrm>
            <a:off x="5042915" y="2154963"/>
            <a:ext cx="204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盲盒经济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</a:t>
            </a:r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概率刺激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A4EB914-B034-AA1E-C041-EF4D256CD3C9}"/>
              </a:ext>
            </a:extLst>
          </p:cNvPr>
          <p:cNvSpPr txBox="1"/>
          <p:nvPr/>
        </p:nvSpPr>
        <p:spPr>
          <a:xfrm>
            <a:off x="8795218" y="2187488"/>
            <a:ext cx="252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媒介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</a:t>
            </a:r>
            <a:r>
              <a:rPr lang="zh-CN" altLang="en-US" sz="1600" kern="100" dirty="0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全球化</a:t>
            </a:r>
            <a:r>
              <a:rPr lang="zh-CN" altLang="en-US" sz="16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的推波助澜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80431B9-B6F9-A985-4E3E-F6E4558B89E4}"/>
              </a:ext>
            </a:extLst>
          </p:cNvPr>
          <p:cNvSpPr txBox="1"/>
          <p:nvPr/>
        </p:nvSpPr>
        <p:spPr>
          <a:xfrm>
            <a:off x="4650648" y="2728823"/>
            <a:ext cx="2735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拉布布流行的根基之一是“盲盒机制”</a:t>
            </a:r>
            <a:r>
              <a:rPr lang="en-US" altLang="zh-CN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——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不确定性与稀缺性被设计进购买体验之中。马克思有关资本如何重塑人的需求和欲望的分析，对于理解盲盒商业化战术十分有启发性：</a:t>
            </a:r>
            <a:r>
              <a:rPr lang="zh-CN" altLang="en-US" b="1" dirty="0">
                <a:solidFill>
                  <a:srgbClr val="C00000"/>
                </a:solidFill>
              </a:rPr>
              <a:t>资本通过包装与制度化的概率机制，把消费转化为频繁的心理刺激。</a:t>
            </a:r>
          </a:p>
          <a:p>
            <a:pPr algn="just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35168E8-E6F9-B5C4-A150-DB265EA6EB7D}"/>
              </a:ext>
            </a:extLst>
          </p:cNvPr>
          <p:cNvSpPr txBox="1"/>
          <p:nvPr/>
        </p:nvSpPr>
        <p:spPr>
          <a:xfrm>
            <a:off x="8578462" y="2749071"/>
            <a:ext cx="2663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拉布布的出圈并非单点事件。</a:t>
            </a:r>
            <a:r>
              <a:rPr lang="en-US" altLang="zh-CN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2023 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年泡泡玛特在泰国开店、知名偶像在社交平台频繁展示，甚至获得名人、王室或名流的关注，从而在全球范围内形成病毒式传播。</a:t>
            </a:r>
            <a:r>
              <a:rPr lang="zh-CN" altLang="en-US" b="1" dirty="0">
                <a:solidFill>
                  <a:srgbClr val="C00000"/>
                </a:solidFill>
              </a:rPr>
              <a:t>现代媒介与全球市场，把一件本地产品迅速放大成国际现象</a:t>
            </a:r>
            <a:r>
              <a:rPr lang="zh-CN" alt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F40CD0-7247-3C6B-3777-9A628670F712}"/>
              </a:ext>
            </a:extLst>
          </p:cNvPr>
          <p:cNvSpPr/>
          <p:nvPr/>
        </p:nvSpPr>
        <p:spPr>
          <a:xfrm>
            <a:off x="1600059" y="966463"/>
            <a:ext cx="8102742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590CE4C-F5B6-72C7-B810-748039309A91}"/>
              </a:ext>
            </a:extLst>
          </p:cNvPr>
          <p:cNvSpPr txBox="1"/>
          <p:nvPr/>
        </p:nvSpPr>
        <p:spPr>
          <a:xfrm>
            <a:off x="1740482" y="987176"/>
            <a:ext cx="8153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社会存在是人们物质生活条件的总和，包括经济基础、生产方式、社会关系等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20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18" grpId="0" animBg="1"/>
      <p:bldP spid="17" grpId="0" animBg="1"/>
      <p:bldP spid="19" grpId="0"/>
      <p:bldP spid="29" grpId="0" animBg="1"/>
      <p:bldP spid="30" grpId="0"/>
      <p:bldP spid="33" grpId="0" animBg="1"/>
      <p:bldP spid="34" grpId="0"/>
      <p:bldP spid="35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C99288-C3BC-8B5A-2258-51678C053082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5E1A1B-D41B-98FA-C2BB-475778973B71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451211-2F0E-F547-972F-B962B2C2F063}"/>
              </a:ext>
            </a:extLst>
          </p:cNvPr>
          <p:cNvSpPr/>
          <p:nvPr/>
        </p:nvSpPr>
        <p:spPr>
          <a:xfrm>
            <a:off x="1600059" y="385307"/>
            <a:ext cx="4253919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FB59E-499C-DBB6-AC33-F06B93D676B5}"/>
              </a:ext>
            </a:extLst>
          </p:cNvPr>
          <p:cNvSpPr txBox="1"/>
          <p:nvPr/>
        </p:nvSpPr>
        <p:spPr>
          <a:xfrm>
            <a:off x="1740481" y="421303"/>
            <a:ext cx="425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社会意识的反映：丑萌背后的文化投射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F40CD0-7247-3C6B-3777-9A628670F712}"/>
              </a:ext>
            </a:extLst>
          </p:cNvPr>
          <p:cNvSpPr/>
          <p:nvPr/>
        </p:nvSpPr>
        <p:spPr>
          <a:xfrm>
            <a:off x="1600059" y="966463"/>
            <a:ext cx="6786810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8312ED-62D8-E5B2-D17D-06954197DB5B}"/>
              </a:ext>
            </a:extLst>
          </p:cNvPr>
          <p:cNvSpPr txBox="1"/>
          <p:nvPr/>
        </p:nvSpPr>
        <p:spPr>
          <a:xfrm>
            <a:off x="1704410" y="1019648"/>
            <a:ext cx="669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社会意识是人们对这些物质条件形成的思想、价值观与文化心理。</a:t>
            </a:r>
            <a:endParaRPr lang="zh-CN" altLang="en-US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F2F69E4-96C6-7156-712B-B2A9C0A15F62}"/>
              </a:ext>
            </a:extLst>
          </p:cNvPr>
          <p:cNvCxnSpPr/>
          <p:nvPr/>
        </p:nvCxnSpPr>
        <p:spPr>
          <a:xfrm rot="5400000">
            <a:off x="1030300" y="1084034"/>
            <a:ext cx="0" cy="1368000"/>
          </a:xfrm>
          <a:prstGeom prst="line">
            <a:avLst/>
          </a:prstGeom>
          <a:ln w="22225">
            <a:gradFill>
              <a:gsLst>
                <a:gs pos="566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4DBF8BA-8065-1C51-5802-5A3CCE861823}"/>
              </a:ext>
            </a:extLst>
          </p:cNvPr>
          <p:cNvSpPr/>
          <p:nvPr/>
        </p:nvSpPr>
        <p:spPr>
          <a:xfrm rot="5400000">
            <a:off x="768580" y="1702652"/>
            <a:ext cx="523439" cy="65420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C9FDE3-EBB3-C264-EE6D-6FB318898CB6}"/>
              </a:ext>
            </a:extLst>
          </p:cNvPr>
          <p:cNvCxnSpPr/>
          <p:nvPr/>
        </p:nvCxnSpPr>
        <p:spPr>
          <a:xfrm rot="5400000">
            <a:off x="4780596" y="1084034"/>
            <a:ext cx="0" cy="1368000"/>
          </a:xfrm>
          <a:prstGeom prst="line">
            <a:avLst/>
          </a:prstGeom>
          <a:ln w="22225">
            <a:gradFill>
              <a:gsLst>
                <a:gs pos="566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A690E1D-C25D-727C-D6D6-F59AE0E6BD2F}"/>
              </a:ext>
            </a:extLst>
          </p:cNvPr>
          <p:cNvSpPr/>
          <p:nvPr/>
        </p:nvSpPr>
        <p:spPr>
          <a:xfrm rot="5400000">
            <a:off x="4518876" y="1702652"/>
            <a:ext cx="523439" cy="65420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AAAD21-E85B-D596-8A17-4A7FDD692E82}"/>
              </a:ext>
            </a:extLst>
          </p:cNvPr>
          <p:cNvSpPr/>
          <p:nvPr/>
        </p:nvSpPr>
        <p:spPr>
          <a:xfrm rot="5400000">
            <a:off x="8269171" y="1702652"/>
            <a:ext cx="523439" cy="65420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2AE380-4F7C-6EDD-264D-FC041F485962}"/>
              </a:ext>
            </a:extLst>
          </p:cNvPr>
          <p:cNvSpPr txBox="1"/>
          <p:nvPr/>
        </p:nvSpPr>
        <p:spPr>
          <a:xfrm>
            <a:off x="766813" y="1783797"/>
            <a:ext cx="52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1D8E64-A712-9180-3E4A-52817F900762}"/>
              </a:ext>
            </a:extLst>
          </p:cNvPr>
          <p:cNvSpPr txBox="1"/>
          <p:nvPr/>
        </p:nvSpPr>
        <p:spPr>
          <a:xfrm>
            <a:off x="4517109" y="1783797"/>
            <a:ext cx="52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29F944A-14C8-D558-8A80-03D522D71467}"/>
              </a:ext>
            </a:extLst>
          </p:cNvPr>
          <p:cNvCxnSpPr/>
          <p:nvPr/>
        </p:nvCxnSpPr>
        <p:spPr>
          <a:xfrm rot="5400000">
            <a:off x="8530891" y="1084034"/>
            <a:ext cx="0" cy="1368000"/>
          </a:xfrm>
          <a:prstGeom prst="line">
            <a:avLst/>
          </a:prstGeom>
          <a:ln w="22225">
            <a:gradFill>
              <a:gsLst>
                <a:gs pos="566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4777318-DDE8-F4A1-C588-ADF514EA8BC7}"/>
              </a:ext>
            </a:extLst>
          </p:cNvPr>
          <p:cNvSpPr txBox="1"/>
          <p:nvPr/>
        </p:nvSpPr>
        <p:spPr>
          <a:xfrm>
            <a:off x="8267405" y="1783797"/>
            <a:ext cx="52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C4CBE73-4B8C-EA6B-15B4-0272833C2329}"/>
              </a:ext>
            </a:extLst>
          </p:cNvPr>
          <p:cNvSpPr/>
          <p:nvPr/>
        </p:nvSpPr>
        <p:spPr>
          <a:xfrm>
            <a:off x="400050" y="2466290"/>
            <a:ext cx="3229935" cy="3157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拉布布的“丑萌”并非简单审美选择，而是一种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文化态度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反对过度精致与虚假的表象，偏好真实、有缺陷的形象。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这体现了当代部分青年在审美上的转向：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不再追随中心化的“标准美”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，而是寻求能表达个体情绪与态度的符号。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A20259-65E3-21A9-EED7-2CC904DC521D}"/>
              </a:ext>
            </a:extLst>
          </p:cNvPr>
          <p:cNvSpPr/>
          <p:nvPr/>
        </p:nvSpPr>
        <p:spPr>
          <a:xfrm>
            <a:off x="4115793" y="2478196"/>
            <a:ext cx="3229935" cy="3157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许多玩家会对拉布布“改娃”、定制服装、贴钻，甚至为其命名。这种现象属于“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人格投射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”与“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物品拟人化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CN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人们在物品身上寄托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情绪与身份认同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，把玩偶当作自我表达的替代物。社会意识在此表现为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强烈的个体化与差异化诉求。</a:t>
            </a:r>
            <a:endParaRPr lang="zh-CN" altLang="en-US" sz="1500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1F5DE0-523C-2425-C09C-3C780C48FF3E}"/>
              </a:ext>
            </a:extLst>
          </p:cNvPr>
          <p:cNvSpPr/>
          <p:nvPr/>
        </p:nvSpPr>
        <p:spPr>
          <a:xfrm>
            <a:off x="7831536" y="2490102"/>
            <a:ext cx="4084698" cy="3933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在社交媒体时代，我们消费的不仅是产品本身，更是它背后的符号价值。拥有一个稀缺的</a:t>
            </a:r>
            <a:r>
              <a:rPr lang="en-US" altLang="zh-CN" b="1" dirty="0" err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Labubu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，就意味着你时尚、有品味、属于某个前沿的圈层。而当贝克汉姆的女儿、蕾哈娜这样的顶级流量开始晒单时，</a:t>
            </a:r>
            <a:r>
              <a:rPr lang="en-US" altLang="zh-CN" b="1" dirty="0" err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Labubu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符号价值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就被推向了顶峰。它成了全球年轻人争相追逐的圈层通行证。大家看海外通宵排队的盛况，他们抢的不仅仅是一个玩具，更是一种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身份认同和社交资本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C3A82D9-9FBD-0815-FCBD-1DED8BD50E03}"/>
              </a:ext>
            </a:extLst>
          </p:cNvPr>
          <p:cNvSpPr txBox="1"/>
          <p:nvPr/>
        </p:nvSpPr>
        <p:spPr>
          <a:xfrm>
            <a:off x="1449850" y="1732551"/>
            <a:ext cx="194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审美意识</a:t>
            </a:r>
            <a:r>
              <a:rPr lang="zh-CN" altLang="en-US" b="1" dirty="0"/>
              <a:t>的转变：从“</a:t>
            </a:r>
            <a:r>
              <a:rPr lang="zh-CN" altLang="en-US" b="1" dirty="0">
                <a:solidFill>
                  <a:srgbClr val="C00000"/>
                </a:solidFill>
              </a:rPr>
              <a:t>美</a:t>
            </a:r>
            <a:r>
              <a:rPr lang="zh-CN" altLang="en-US" b="1" dirty="0"/>
              <a:t>”到“</a:t>
            </a:r>
            <a:r>
              <a:rPr lang="zh-CN" altLang="en-US" b="1" dirty="0">
                <a:solidFill>
                  <a:srgbClr val="C00000"/>
                </a:solidFill>
              </a:rPr>
              <a:t>真</a:t>
            </a:r>
            <a:r>
              <a:rPr lang="zh-CN" altLang="en-US" b="1" dirty="0"/>
              <a:t>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F774EEE-2B10-4258-7509-E5042CC0CC9B}"/>
              </a:ext>
            </a:extLst>
          </p:cNvPr>
          <p:cNvSpPr txBox="1"/>
          <p:nvPr/>
        </p:nvSpPr>
        <p:spPr>
          <a:xfrm>
            <a:off x="5228670" y="1732551"/>
            <a:ext cx="1884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人格投射</a:t>
            </a:r>
            <a:r>
              <a:rPr lang="zh-CN" altLang="en-US" b="1" dirty="0"/>
              <a:t>与</a:t>
            </a:r>
            <a:r>
              <a:rPr lang="zh-CN" altLang="en-US" b="1" dirty="0">
                <a:solidFill>
                  <a:srgbClr val="C00000"/>
                </a:solidFill>
              </a:rPr>
              <a:t>物品拟人化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8D45C76-4417-5458-7C7B-DB444AA99101}"/>
              </a:ext>
            </a:extLst>
          </p:cNvPr>
          <p:cNvSpPr txBox="1"/>
          <p:nvPr/>
        </p:nvSpPr>
        <p:spPr>
          <a:xfrm>
            <a:off x="9278508" y="1706588"/>
            <a:ext cx="165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符号价值：新型</a:t>
            </a:r>
            <a:r>
              <a:rPr lang="zh-CN" altLang="en-US" b="1" dirty="0">
                <a:solidFill>
                  <a:srgbClr val="C00000"/>
                </a:solidFill>
              </a:rPr>
              <a:t>社交货币</a:t>
            </a:r>
          </a:p>
        </p:txBody>
      </p:sp>
      <p:pic>
        <p:nvPicPr>
          <p:cNvPr id="56" name="图片 55" descr="卡通人物&#10;&#10;AI 生成的内容可能不正确。">
            <a:extLst>
              <a:ext uri="{FF2B5EF4-FFF2-40B4-BE49-F238E27FC236}">
                <a16:creationId xmlns:a16="http://schemas.microsoft.com/office/drawing/2014/main" id="{AA51011B-6E14-4662-D792-CC8EC6345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52" y="2892201"/>
            <a:ext cx="4084698" cy="2444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25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/>
      <p:bldP spid="31" grpId="0"/>
      <p:bldP spid="32" grpId="0"/>
      <p:bldP spid="36" grpId="0"/>
      <p:bldP spid="37" grpId="0"/>
      <p:bldP spid="39" grpId="0"/>
      <p:bldP spid="40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C99288-C3BC-8B5A-2258-51678C053082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5E1A1B-D41B-98FA-C2BB-475778973B71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451211-2F0E-F547-972F-B962B2C2F063}"/>
              </a:ext>
            </a:extLst>
          </p:cNvPr>
          <p:cNvSpPr/>
          <p:nvPr/>
        </p:nvSpPr>
        <p:spPr>
          <a:xfrm>
            <a:off x="1600060" y="385307"/>
            <a:ext cx="5191326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FB59E-499C-DBB6-AC33-F06B93D676B5}"/>
              </a:ext>
            </a:extLst>
          </p:cNvPr>
          <p:cNvSpPr txBox="1"/>
          <p:nvPr/>
        </p:nvSpPr>
        <p:spPr>
          <a:xfrm>
            <a:off x="1740484" y="421302"/>
            <a:ext cx="5093354" cy="373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社会意识的反作用：从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潮玩商品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演变为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文化符号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F40CD0-7247-3C6B-3777-9A628670F712}"/>
              </a:ext>
            </a:extLst>
          </p:cNvPr>
          <p:cNvSpPr/>
          <p:nvPr/>
        </p:nvSpPr>
        <p:spPr>
          <a:xfrm>
            <a:off x="1600059" y="966463"/>
            <a:ext cx="6796564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590CE4C-F5B6-72C7-B810-748039309A91}"/>
              </a:ext>
            </a:extLst>
          </p:cNvPr>
          <p:cNvSpPr txBox="1"/>
          <p:nvPr/>
        </p:nvSpPr>
        <p:spPr>
          <a:xfrm>
            <a:off x="1740483" y="987176"/>
            <a:ext cx="683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社会意识具有相对独立性，能够在一定条件下反作用于社会存在</a:t>
            </a:r>
            <a:endParaRPr lang="zh-CN" altLang="en-US" b="1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60BC63-D946-C11D-C3D9-FC6C770B414D}"/>
              </a:ext>
            </a:extLst>
          </p:cNvPr>
          <p:cNvSpPr/>
          <p:nvPr/>
        </p:nvSpPr>
        <p:spPr bwMode="auto">
          <a:xfrm>
            <a:off x="-11112" y="3108569"/>
            <a:ext cx="12214224" cy="90756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7E31B7E-7097-CF7A-AA08-D6C314ADED43}"/>
              </a:ext>
            </a:extLst>
          </p:cNvPr>
          <p:cNvCxnSpPr>
            <a:cxnSpLocks/>
          </p:cNvCxnSpPr>
          <p:nvPr/>
        </p:nvCxnSpPr>
        <p:spPr>
          <a:xfrm>
            <a:off x="8397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C6CD964-C35B-0CEC-A659-51DBEAFB2607}"/>
              </a:ext>
            </a:extLst>
          </p:cNvPr>
          <p:cNvCxnSpPr>
            <a:cxnSpLocks/>
          </p:cNvCxnSpPr>
          <p:nvPr/>
        </p:nvCxnSpPr>
        <p:spPr>
          <a:xfrm>
            <a:off x="51069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582C7D-5997-FCE4-3C1E-A9D552173F2F}"/>
              </a:ext>
            </a:extLst>
          </p:cNvPr>
          <p:cNvCxnSpPr>
            <a:cxnSpLocks/>
          </p:cNvCxnSpPr>
          <p:nvPr/>
        </p:nvCxnSpPr>
        <p:spPr>
          <a:xfrm>
            <a:off x="93741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AF0BAA9-8B6B-2782-1632-8A28EC6A9F8D}"/>
              </a:ext>
            </a:extLst>
          </p:cNvPr>
          <p:cNvSpPr/>
          <p:nvPr/>
        </p:nvSpPr>
        <p:spPr>
          <a:xfrm>
            <a:off x="803275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第一重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7AB5337-A740-8C3D-D0D4-99B27E7E25D5}"/>
              </a:ext>
            </a:extLst>
          </p:cNvPr>
          <p:cNvSpPr/>
          <p:nvPr/>
        </p:nvSpPr>
        <p:spPr>
          <a:xfrm>
            <a:off x="5079207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第二重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036178D-3170-6B53-62D4-6E0966850D01}"/>
              </a:ext>
            </a:extLst>
          </p:cNvPr>
          <p:cNvSpPr/>
          <p:nvPr/>
        </p:nvSpPr>
        <p:spPr>
          <a:xfrm>
            <a:off x="9355138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8467293-0608-5113-5AE0-F068B4C822B6}"/>
              </a:ext>
            </a:extLst>
          </p:cNvPr>
          <p:cNvSpPr/>
          <p:nvPr/>
        </p:nvSpPr>
        <p:spPr>
          <a:xfrm>
            <a:off x="981734" y="1502951"/>
            <a:ext cx="1836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塑造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品牌忠诚度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E679C64-7698-07EC-9A92-6AC98D6D6179}"/>
              </a:ext>
            </a:extLst>
          </p:cNvPr>
          <p:cNvSpPr/>
          <p:nvPr/>
        </p:nvSpPr>
        <p:spPr>
          <a:xfrm>
            <a:off x="5259293" y="1502951"/>
            <a:ext cx="170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商业场景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C82FC0-DBE5-3D57-CE43-4561A69297F2}"/>
              </a:ext>
            </a:extLst>
          </p:cNvPr>
          <p:cNvSpPr/>
          <p:nvPr/>
        </p:nvSpPr>
        <p:spPr>
          <a:xfrm>
            <a:off x="9457568" y="1502951"/>
            <a:ext cx="2060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引领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潮流趋势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94F6F2F-B73A-66B5-34F2-5D907DDFC724}"/>
              </a:ext>
            </a:extLst>
          </p:cNvPr>
          <p:cNvGrpSpPr/>
          <p:nvPr/>
        </p:nvGrpSpPr>
        <p:grpSpPr>
          <a:xfrm>
            <a:off x="2358530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56" name="iconfont-11910-5686947">
              <a:extLst>
                <a:ext uri="{FF2B5EF4-FFF2-40B4-BE49-F238E27FC236}">
                  <a16:creationId xmlns:a16="http://schemas.microsoft.com/office/drawing/2014/main" id="{C258AF95-2CD9-4726-2BDD-AE35F83424D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iconfont-11910-5686947">
              <a:extLst>
                <a:ext uri="{FF2B5EF4-FFF2-40B4-BE49-F238E27FC236}">
                  <a16:creationId xmlns:a16="http://schemas.microsoft.com/office/drawing/2014/main" id="{9C7A55C5-4BF8-8AF4-BE46-865FC2C732B6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2E497DC-D16E-1F64-2E06-2F7A9D666E98}"/>
              </a:ext>
            </a:extLst>
          </p:cNvPr>
          <p:cNvGrpSpPr/>
          <p:nvPr/>
        </p:nvGrpSpPr>
        <p:grpSpPr>
          <a:xfrm>
            <a:off x="4510912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59" name="iconfont-11910-5686947">
              <a:extLst>
                <a:ext uri="{FF2B5EF4-FFF2-40B4-BE49-F238E27FC236}">
                  <a16:creationId xmlns:a16="http://schemas.microsoft.com/office/drawing/2014/main" id="{280A0779-DCE3-70EC-1C74-39B54EAAD43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iconfont-11910-5686947">
              <a:extLst>
                <a:ext uri="{FF2B5EF4-FFF2-40B4-BE49-F238E27FC236}">
                  <a16:creationId xmlns:a16="http://schemas.microsoft.com/office/drawing/2014/main" id="{C54F0B22-7FC9-9E49-D362-1A9EB442F088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72B1ACA-5D87-333E-65DC-6D05C974E737}"/>
              </a:ext>
            </a:extLst>
          </p:cNvPr>
          <p:cNvGrpSpPr/>
          <p:nvPr/>
        </p:nvGrpSpPr>
        <p:grpSpPr>
          <a:xfrm>
            <a:off x="6663294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2" name="iconfont-11910-5686947">
              <a:extLst>
                <a:ext uri="{FF2B5EF4-FFF2-40B4-BE49-F238E27FC236}">
                  <a16:creationId xmlns:a16="http://schemas.microsoft.com/office/drawing/2014/main" id="{A950864F-0704-E8C7-24BD-A042AFB3F807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iconfont-11910-5686947">
              <a:extLst>
                <a:ext uri="{FF2B5EF4-FFF2-40B4-BE49-F238E27FC236}">
                  <a16:creationId xmlns:a16="http://schemas.microsoft.com/office/drawing/2014/main" id="{C5ACAAC2-4C70-2CA4-79F7-BD83CBE538A5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1908A20-4C2B-BFE3-7D16-152A582EE41C}"/>
              </a:ext>
            </a:extLst>
          </p:cNvPr>
          <p:cNvGrpSpPr/>
          <p:nvPr/>
        </p:nvGrpSpPr>
        <p:grpSpPr>
          <a:xfrm>
            <a:off x="8815676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5" name="iconfont-11910-5686947">
              <a:extLst>
                <a:ext uri="{FF2B5EF4-FFF2-40B4-BE49-F238E27FC236}">
                  <a16:creationId xmlns:a16="http://schemas.microsoft.com/office/drawing/2014/main" id="{9E822B8D-36C9-2884-EB23-737DD9D24FF2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iconfont-11910-5686947">
              <a:extLst>
                <a:ext uri="{FF2B5EF4-FFF2-40B4-BE49-F238E27FC236}">
                  <a16:creationId xmlns:a16="http://schemas.microsoft.com/office/drawing/2014/main" id="{251E1414-1F64-FE02-237B-7B48C9A0CF2E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158E94C-B9D5-99F4-3323-4868D7C68713}"/>
              </a:ext>
            </a:extLst>
          </p:cNvPr>
          <p:cNvGrpSpPr/>
          <p:nvPr/>
        </p:nvGrpSpPr>
        <p:grpSpPr>
          <a:xfrm>
            <a:off x="10968058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8" name="iconfont-11910-5686947">
              <a:extLst>
                <a:ext uri="{FF2B5EF4-FFF2-40B4-BE49-F238E27FC236}">
                  <a16:creationId xmlns:a16="http://schemas.microsoft.com/office/drawing/2014/main" id="{8226A5FD-BAB6-22F0-DC27-2E97F8F76E0C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iconfont-11910-5686947">
              <a:extLst>
                <a:ext uri="{FF2B5EF4-FFF2-40B4-BE49-F238E27FC236}">
                  <a16:creationId xmlns:a16="http://schemas.microsoft.com/office/drawing/2014/main" id="{DED5051F-616F-CC31-B40E-431E2C4FD82E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8AC102A-24A7-0487-BC04-D2B3BD675849}"/>
              </a:ext>
            </a:extLst>
          </p:cNvPr>
          <p:cNvSpPr txBox="1"/>
          <p:nvPr/>
        </p:nvSpPr>
        <p:spPr>
          <a:xfrm>
            <a:off x="203966" y="4293632"/>
            <a:ext cx="2743341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通过“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故事化设定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”（如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Labubu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的“精灵”身份）和“限定款策略”，构建出独特的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，让消费者从“买玩具”升级为“认同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价值观”，形成稳定客群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地图&#10;&#10;AI 生成的内容可能不正确。">
            <a:extLst>
              <a:ext uri="{FF2B5EF4-FFF2-40B4-BE49-F238E27FC236}">
                <a16:creationId xmlns:a16="http://schemas.microsoft.com/office/drawing/2014/main" id="{F1548E4C-6ECA-61E3-CBDF-2E39C2BC0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07" y="1045338"/>
            <a:ext cx="3982786" cy="53103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DFDCF76-AE5C-6727-84B8-954AAD52FAE3}"/>
              </a:ext>
            </a:extLst>
          </p:cNvPr>
          <p:cNvSpPr txBox="1"/>
          <p:nvPr/>
        </p:nvSpPr>
        <p:spPr>
          <a:xfrm>
            <a:off x="4203888" y="4293632"/>
            <a:ext cx="2850056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Labubu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的形象意识延伸至联名服饰、餐饮、家居等领域，将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单一潮玩产品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覆盖多生活场景的消费符号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，进一步激活市场需求，反哺其商业价值。</a:t>
            </a:r>
          </a:p>
        </p:txBody>
      </p:sp>
      <p:pic>
        <p:nvPicPr>
          <p:cNvPr id="18" name="图片 17" descr="地上有一些广告&#10;&#10;AI 生成的内容可能不正确。">
            <a:extLst>
              <a:ext uri="{FF2B5EF4-FFF2-40B4-BE49-F238E27FC236}">
                <a16:creationId xmlns:a16="http://schemas.microsoft.com/office/drawing/2014/main" id="{4B785B84-4907-F96B-4F52-5B7F871C3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19524"/>
          <a:stretch/>
        </p:blipFill>
        <p:spPr>
          <a:xfrm>
            <a:off x="7202753" y="1810003"/>
            <a:ext cx="3120887" cy="4647757"/>
          </a:xfrm>
          <a:prstGeom prst="rect">
            <a:avLst/>
          </a:prstGeom>
        </p:spPr>
      </p:pic>
      <p:pic>
        <p:nvPicPr>
          <p:cNvPr id="20" name="图片 19" descr="图片包含 日程表&#10;&#10;AI 生成的内容可能不正确。">
            <a:extLst>
              <a:ext uri="{FF2B5EF4-FFF2-40B4-BE49-F238E27FC236}">
                <a16:creationId xmlns:a16="http://schemas.microsoft.com/office/drawing/2014/main" id="{4946DD0E-E648-446D-9965-DCC5D42AA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8" b="19047"/>
          <a:stretch/>
        </p:blipFill>
        <p:spPr>
          <a:xfrm>
            <a:off x="730788" y="1547619"/>
            <a:ext cx="3120887" cy="475706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48F6803-6E01-5BEB-8FFE-D238AC7D5038}"/>
              </a:ext>
            </a:extLst>
          </p:cNvPr>
          <p:cNvSpPr txBox="1"/>
          <p:nvPr/>
        </p:nvSpPr>
        <p:spPr>
          <a:xfrm>
            <a:off x="8684474" y="4404895"/>
            <a:ext cx="257143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其“丑萌美学”逐渐被大众接受，甚至影响其他潮玩品牌的设计方向，成为一股新的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审美潮流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，反向塑造了当下的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潮玩市场生态。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82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C99288-C3BC-8B5A-2258-51678C053082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5E1A1B-D41B-98FA-C2BB-475778973B71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451211-2F0E-F547-972F-B962B2C2F063}"/>
              </a:ext>
            </a:extLst>
          </p:cNvPr>
          <p:cNvSpPr/>
          <p:nvPr/>
        </p:nvSpPr>
        <p:spPr>
          <a:xfrm>
            <a:off x="1600059" y="385307"/>
            <a:ext cx="3875803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FFB59E-499C-DBB6-AC33-F06B93D676B5}"/>
              </a:ext>
            </a:extLst>
          </p:cNvPr>
          <p:cNvSpPr txBox="1"/>
          <p:nvPr/>
        </p:nvSpPr>
        <p:spPr>
          <a:xfrm>
            <a:off x="1740481" y="421303"/>
            <a:ext cx="36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社会意识的反作用：从狂热到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反思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F40CD0-7247-3C6B-3777-9A628670F712}"/>
              </a:ext>
            </a:extLst>
          </p:cNvPr>
          <p:cNvSpPr/>
          <p:nvPr/>
        </p:nvSpPr>
        <p:spPr>
          <a:xfrm>
            <a:off x="1600059" y="966463"/>
            <a:ext cx="6796564" cy="44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590CE4C-F5B6-72C7-B810-748039309A91}"/>
              </a:ext>
            </a:extLst>
          </p:cNvPr>
          <p:cNvSpPr txBox="1"/>
          <p:nvPr/>
        </p:nvSpPr>
        <p:spPr>
          <a:xfrm>
            <a:off x="1740483" y="987176"/>
            <a:ext cx="683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 Unicode MS"/>
              </a:rPr>
              <a:t>社会意识具有相对独立性，能够在一定条件下反作用于社会存在</a:t>
            </a:r>
            <a:endParaRPr lang="zh-CN" altLang="en-US" b="1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60BC63-D946-C11D-C3D9-FC6C770B414D}"/>
              </a:ext>
            </a:extLst>
          </p:cNvPr>
          <p:cNvSpPr/>
          <p:nvPr/>
        </p:nvSpPr>
        <p:spPr bwMode="auto">
          <a:xfrm>
            <a:off x="-11112" y="3108569"/>
            <a:ext cx="12214224" cy="90756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7E31B7E-7097-CF7A-AA08-D6C314ADED43}"/>
              </a:ext>
            </a:extLst>
          </p:cNvPr>
          <p:cNvCxnSpPr>
            <a:cxnSpLocks/>
          </p:cNvCxnSpPr>
          <p:nvPr/>
        </p:nvCxnSpPr>
        <p:spPr>
          <a:xfrm>
            <a:off x="8397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C6CD964-C35B-0CEC-A659-51DBEAFB2607}"/>
              </a:ext>
            </a:extLst>
          </p:cNvPr>
          <p:cNvCxnSpPr>
            <a:cxnSpLocks/>
          </p:cNvCxnSpPr>
          <p:nvPr/>
        </p:nvCxnSpPr>
        <p:spPr>
          <a:xfrm>
            <a:off x="51069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582C7D-5997-FCE4-3C1E-A9D552173F2F}"/>
              </a:ext>
            </a:extLst>
          </p:cNvPr>
          <p:cNvCxnSpPr>
            <a:cxnSpLocks/>
          </p:cNvCxnSpPr>
          <p:nvPr/>
        </p:nvCxnSpPr>
        <p:spPr>
          <a:xfrm>
            <a:off x="9374188" y="1733550"/>
            <a:ext cx="0" cy="171450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AF0BAA9-8B6B-2782-1632-8A28EC6A9F8D}"/>
              </a:ext>
            </a:extLst>
          </p:cNvPr>
          <p:cNvSpPr/>
          <p:nvPr/>
        </p:nvSpPr>
        <p:spPr>
          <a:xfrm>
            <a:off x="803275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第一重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7AB5337-A740-8C3D-D0D4-99B27E7E25D5}"/>
              </a:ext>
            </a:extLst>
          </p:cNvPr>
          <p:cNvSpPr/>
          <p:nvPr/>
        </p:nvSpPr>
        <p:spPr>
          <a:xfrm>
            <a:off x="5079207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第二重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036178D-3170-6B53-62D4-6E0966850D01}"/>
              </a:ext>
            </a:extLst>
          </p:cNvPr>
          <p:cNvSpPr/>
          <p:nvPr/>
        </p:nvSpPr>
        <p:spPr>
          <a:xfrm>
            <a:off x="9355138" y="3336245"/>
            <a:ext cx="1263264" cy="41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8467293-0608-5113-5AE0-F068B4C822B6}"/>
              </a:ext>
            </a:extLst>
          </p:cNvPr>
          <p:cNvSpPr/>
          <p:nvPr/>
        </p:nvSpPr>
        <p:spPr>
          <a:xfrm>
            <a:off x="981735" y="1502951"/>
            <a:ext cx="1627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催生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“粉牛”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8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金融化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E679C64-7698-07EC-9A92-6AC98D6D6179}"/>
              </a:ext>
            </a:extLst>
          </p:cNvPr>
          <p:cNvSpPr/>
          <p:nvPr/>
        </p:nvSpPr>
        <p:spPr>
          <a:xfrm>
            <a:off x="5259293" y="1502951"/>
            <a:ext cx="2643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刺激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盗版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亚文化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C82FC0-DBE5-3D57-CE43-4561A69297F2}"/>
              </a:ext>
            </a:extLst>
          </p:cNvPr>
          <p:cNvSpPr/>
          <p:nvPr/>
        </p:nvSpPr>
        <p:spPr>
          <a:xfrm>
            <a:off x="9457568" y="1502951"/>
            <a:ext cx="206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审美争论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阶层反思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94F6F2F-B73A-66B5-34F2-5D907DDFC724}"/>
              </a:ext>
            </a:extLst>
          </p:cNvPr>
          <p:cNvGrpSpPr/>
          <p:nvPr/>
        </p:nvGrpSpPr>
        <p:grpSpPr>
          <a:xfrm>
            <a:off x="2358530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56" name="iconfont-11910-5686947">
              <a:extLst>
                <a:ext uri="{FF2B5EF4-FFF2-40B4-BE49-F238E27FC236}">
                  <a16:creationId xmlns:a16="http://schemas.microsoft.com/office/drawing/2014/main" id="{C258AF95-2CD9-4726-2BDD-AE35F83424D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iconfont-11910-5686947">
              <a:extLst>
                <a:ext uri="{FF2B5EF4-FFF2-40B4-BE49-F238E27FC236}">
                  <a16:creationId xmlns:a16="http://schemas.microsoft.com/office/drawing/2014/main" id="{9C7A55C5-4BF8-8AF4-BE46-865FC2C732B6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2E497DC-D16E-1F64-2E06-2F7A9D666E98}"/>
              </a:ext>
            </a:extLst>
          </p:cNvPr>
          <p:cNvGrpSpPr/>
          <p:nvPr/>
        </p:nvGrpSpPr>
        <p:grpSpPr>
          <a:xfrm>
            <a:off x="4510912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59" name="iconfont-11910-5686947">
              <a:extLst>
                <a:ext uri="{FF2B5EF4-FFF2-40B4-BE49-F238E27FC236}">
                  <a16:creationId xmlns:a16="http://schemas.microsoft.com/office/drawing/2014/main" id="{280A0779-DCE3-70EC-1C74-39B54EAAD43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iconfont-11910-5686947">
              <a:extLst>
                <a:ext uri="{FF2B5EF4-FFF2-40B4-BE49-F238E27FC236}">
                  <a16:creationId xmlns:a16="http://schemas.microsoft.com/office/drawing/2014/main" id="{C54F0B22-7FC9-9E49-D362-1A9EB442F088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72B1ACA-5D87-333E-65DC-6D05C974E737}"/>
              </a:ext>
            </a:extLst>
          </p:cNvPr>
          <p:cNvGrpSpPr/>
          <p:nvPr/>
        </p:nvGrpSpPr>
        <p:grpSpPr>
          <a:xfrm>
            <a:off x="6663294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2" name="iconfont-11910-5686947">
              <a:extLst>
                <a:ext uri="{FF2B5EF4-FFF2-40B4-BE49-F238E27FC236}">
                  <a16:creationId xmlns:a16="http://schemas.microsoft.com/office/drawing/2014/main" id="{A950864F-0704-E8C7-24BD-A042AFB3F807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iconfont-11910-5686947">
              <a:extLst>
                <a:ext uri="{FF2B5EF4-FFF2-40B4-BE49-F238E27FC236}">
                  <a16:creationId xmlns:a16="http://schemas.microsoft.com/office/drawing/2014/main" id="{C5ACAAC2-4C70-2CA4-79F7-BD83CBE538A5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1908A20-4C2B-BFE3-7D16-152A582EE41C}"/>
              </a:ext>
            </a:extLst>
          </p:cNvPr>
          <p:cNvGrpSpPr/>
          <p:nvPr/>
        </p:nvGrpSpPr>
        <p:grpSpPr>
          <a:xfrm>
            <a:off x="8815676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5" name="iconfont-11910-5686947">
              <a:extLst>
                <a:ext uri="{FF2B5EF4-FFF2-40B4-BE49-F238E27FC236}">
                  <a16:creationId xmlns:a16="http://schemas.microsoft.com/office/drawing/2014/main" id="{9E822B8D-36C9-2884-EB23-737DD9D24FF2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iconfont-11910-5686947">
              <a:extLst>
                <a:ext uri="{FF2B5EF4-FFF2-40B4-BE49-F238E27FC236}">
                  <a16:creationId xmlns:a16="http://schemas.microsoft.com/office/drawing/2014/main" id="{251E1414-1F64-FE02-237B-7B48C9A0CF2E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158E94C-B9D5-99F4-3323-4868D7C68713}"/>
              </a:ext>
            </a:extLst>
          </p:cNvPr>
          <p:cNvGrpSpPr/>
          <p:nvPr/>
        </p:nvGrpSpPr>
        <p:grpSpPr>
          <a:xfrm>
            <a:off x="10968058" y="3386070"/>
            <a:ext cx="298634" cy="314459"/>
            <a:chOff x="5930673" y="3133591"/>
            <a:chExt cx="1387939" cy="1461488"/>
          </a:xfrm>
          <a:solidFill>
            <a:schemeClr val="bg1"/>
          </a:solidFill>
        </p:grpSpPr>
        <p:sp>
          <p:nvSpPr>
            <p:cNvPr id="68" name="iconfont-11910-5686947">
              <a:extLst>
                <a:ext uri="{FF2B5EF4-FFF2-40B4-BE49-F238E27FC236}">
                  <a16:creationId xmlns:a16="http://schemas.microsoft.com/office/drawing/2014/main" id="{8226A5FD-BAB6-22F0-DC27-2E97F8F76E0C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5596238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iconfont-11910-5686947">
              <a:extLst>
                <a:ext uri="{FF2B5EF4-FFF2-40B4-BE49-F238E27FC236}">
                  <a16:creationId xmlns:a16="http://schemas.microsoft.com/office/drawing/2014/main" id="{DED5051F-616F-CC31-B40E-431E2C4FD82E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191560" y="3468026"/>
              <a:ext cx="1461488" cy="792617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EE8AEE9-FC73-45A0-039F-0260B451F18D}"/>
              </a:ext>
            </a:extLst>
          </p:cNvPr>
          <p:cNvSpPr txBox="1"/>
          <p:nvPr/>
        </p:nvSpPr>
        <p:spPr>
          <a:xfrm>
            <a:off x="4009270" y="4067053"/>
            <a:ext cx="4153751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巨大的需求与官方的</a:t>
            </a:r>
            <a:r>
              <a:rPr lang="zh-CN" altLang="en-US" sz="1600" dirty="0">
                <a:solidFill>
                  <a:srgbClr val="C00000"/>
                </a:solidFill>
              </a:rPr>
              <a:t>饥饿营销</a:t>
            </a:r>
            <a:r>
              <a:rPr lang="zh-CN" altLang="en-US" sz="1600" dirty="0"/>
              <a:t>，让盗版产业链看到了巨大的商机。在中国义乌、东莞等地，出现了专门仿冒</a:t>
            </a:r>
            <a:r>
              <a:rPr lang="en-US" altLang="zh-CN" sz="1600" dirty="0" err="1"/>
              <a:t>Labubu</a:t>
            </a:r>
            <a:r>
              <a:rPr lang="zh-CN" altLang="en-US" sz="1600" dirty="0"/>
              <a:t>的产业链。更值得我们思考的是，在海外，购买盗版‘</a:t>
            </a:r>
            <a:r>
              <a:rPr lang="en-US" altLang="zh-CN" sz="1600" dirty="0" err="1"/>
              <a:t>Lafufu</a:t>
            </a:r>
            <a:r>
              <a:rPr lang="en-US" altLang="zh-CN" sz="1600" dirty="0"/>
              <a:t>’</a:t>
            </a:r>
            <a:r>
              <a:rPr lang="zh-CN" altLang="en-US" sz="1600" dirty="0"/>
              <a:t>甚至形成了一种亚文化，一些人以晒出奇葩盗版为乐，</a:t>
            </a:r>
            <a:r>
              <a:rPr lang="zh-CN" altLang="en-US" sz="1600" dirty="0">
                <a:solidFill>
                  <a:srgbClr val="C00000"/>
                </a:solidFill>
              </a:rPr>
              <a:t>产生了一种‘买盗版反而更酷’的扭曲心理</a:t>
            </a:r>
            <a:r>
              <a:rPr lang="zh-CN" altLang="en-US" sz="1600" dirty="0"/>
              <a:t>。这不仅是法律问题，更是一个社会心态问题：</a:t>
            </a:r>
            <a:r>
              <a:rPr lang="zh-CN" altLang="en-US" sz="1600" dirty="0">
                <a:solidFill>
                  <a:srgbClr val="C00000"/>
                </a:solidFill>
              </a:rPr>
              <a:t>当正品遥不可及时，一种戏谑和解构式的消费行为就开始盛行</a:t>
            </a:r>
            <a:r>
              <a:rPr lang="zh-CN" altLang="en-US" sz="1600" dirty="0"/>
              <a:t>，这反过来又严重侵蚀了正版市场和原创生态。”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B22892A-BA9B-BC70-3324-E2A0B70F4509}"/>
              </a:ext>
            </a:extLst>
          </p:cNvPr>
          <p:cNvSpPr txBox="1"/>
          <p:nvPr/>
        </p:nvSpPr>
        <p:spPr>
          <a:xfrm>
            <a:off x="8215021" y="4067053"/>
            <a:ext cx="3976979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err="1"/>
              <a:t>Labubu</a:t>
            </a:r>
            <a:r>
              <a:rPr lang="zh-CN" altLang="en-US" sz="1600" dirty="0"/>
              <a:t>潮流本身作为一种强势的社会意识，也开始引发新的</a:t>
            </a:r>
            <a:r>
              <a:rPr lang="zh-CN" altLang="en-US" sz="1600" dirty="0">
                <a:solidFill>
                  <a:srgbClr val="C00000"/>
                </a:solidFill>
              </a:rPr>
              <a:t>社会争论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C00000"/>
                </a:solidFill>
              </a:rPr>
              <a:t>阶层分化</a:t>
            </a:r>
            <a:r>
              <a:rPr lang="zh-CN" altLang="en-US" sz="1600" dirty="0"/>
              <a:t>。一方面，出现了‘</a:t>
            </a:r>
            <a:r>
              <a:rPr lang="en-US" altLang="zh-CN" sz="1600" dirty="0"/>
              <a:t>get</a:t>
            </a:r>
            <a:r>
              <a:rPr lang="zh-CN" altLang="en-US" sz="1600" dirty="0"/>
              <a:t>不到</a:t>
            </a:r>
            <a:r>
              <a:rPr lang="en-US" altLang="zh-CN" sz="1600" dirty="0" err="1"/>
              <a:t>Labubu</a:t>
            </a:r>
            <a:r>
              <a:rPr lang="zh-CN" altLang="en-US" sz="1600" dirty="0"/>
              <a:t>就是落伍’的审美霸凌，喜欢与不喜欢的群体互相攻击。另一方面，精英阶层通过一种更高明的方式完成了‘阶层表演’</a:t>
            </a:r>
            <a:r>
              <a:rPr lang="en-US" altLang="zh-CN" sz="1600" dirty="0"/>
              <a:t>——</a:t>
            </a:r>
            <a:r>
              <a:rPr lang="zh-CN" altLang="en-US" sz="1600" dirty="0"/>
              <a:t>比如泰国公主，将</a:t>
            </a:r>
            <a:r>
              <a:rPr lang="en-US" altLang="zh-CN" sz="1600" dirty="0" err="1"/>
              <a:t>Labubu</a:t>
            </a:r>
            <a:r>
              <a:rPr lang="zh-CN" altLang="en-US" sz="1600" dirty="0"/>
              <a:t>与她的爱马仕包包放在一起。这说明，一个看似平等的消费符号背后，依然隐藏着深刻的</a:t>
            </a:r>
            <a:r>
              <a:rPr lang="zh-CN" altLang="en-US" sz="1600" dirty="0">
                <a:solidFill>
                  <a:srgbClr val="C00000"/>
                </a:solidFill>
              </a:rPr>
              <a:t>社会不平等</a:t>
            </a:r>
            <a:r>
              <a:rPr lang="zh-CN" altLang="en-US" sz="1600" dirty="0"/>
              <a:t>。</a:t>
            </a:r>
            <a:endParaRPr lang="zh-CN" altLang="en-US" dirty="0"/>
          </a:p>
        </p:txBody>
      </p:sp>
      <p:pic>
        <p:nvPicPr>
          <p:cNvPr id="76" name="Image1">
            <a:extLst>
              <a:ext uri="{FF2B5EF4-FFF2-40B4-BE49-F238E27FC236}">
                <a16:creationId xmlns:a16="http://schemas.microsoft.com/office/drawing/2014/main" id="{F0069821-E216-7FD3-B718-1E3BD3B15E25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954215" y="1820816"/>
            <a:ext cx="5274310" cy="4730115"/>
          </a:xfrm>
          <a:prstGeom prst="rect">
            <a:avLst/>
          </a:prstGeom>
        </p:spPr>
      </p:pic>
      <p:pic>
        <p:nvPicPr>
          <p:cNvPr id="74" name="Image1">
            <a:extLst>
              <a:ext uri="{FF2B5EF4-FFF2-40B4-BE49-F238E27FC236}">
                <a16:creationId xmlns:a16="http://schemas.microsoft.com/office/drawing/2014/main" id="{9D99913D-48B5-80B8-4B1D-9FDAEA9A19C2}"/>
              </a:ext>
            </a:extLst>
          </p:cNvPr>
          <p:cNvPicPr/>
          <p:nvPr/>
        </p:nvPicPr>
        <p:blipFill>
          <a:blip r:embed="rId5" cstate="print"/>
          <a:srcRect t="10095" b="5482"/>
          <a:stretch/>
        </p:blipFill>
        <p:spPr>
          <a:xfrm>
            <a:off x="8396623" y="295779"/>
            <a:ext cx="3557708" cy="6007666"/>
          </a:xfrm>
          <a:prstGeom prst="rect">
            <a:avLst/>
          </a:prstGeom>
        </p:spPr>
      </p:pic>
      <p:pic>
        <p:nvPicPr>
          <p:cNvPr id="73" name="Image1">
            <a:extLst>
              <a:ext uri="{FF2B5EF4-FFF2-40B4-BE49-F238E27FC236}">
                <a16:creationId xmlns:a16="http://schemas.microsoft.com/office/drawing/2014/main" id="{F60F3838-ED62-D630-93E1-A4E33E22B5B2}"/>
              </a:ext>
            </a:extLst>
          </p:cNvPr>
          <p:cNvPicPr/>
          <p:nvPr/>
        </p:nvPicPr>
        <p:blipFill>
          <a:blip r:embed="rId6" cstate="print"/>
          <a:srcRect b="20818"/>
          <a:stretch/>
        </p:blipFill>
        <p:spPr>
          <a:xfrm>
            <a:off x="109136" y="232646"/>
            <a:ext cx="3810102" cy="6425234"/>
          </a:xfrm>
          <a:prstGeom prst="rect">
            <a:avLst/>
          </a:prstGeom>
        </p:spPr>
      </p:pic>
      <p:pic>
        <p:nvPicPr>
          <p:cNvPr id="70" name="Image1">
            <a:extLst>
              <a:ext uri="{FF2B5EF4-FFF2-40B4-BE49-F238E27FC236}">
                <a16:creationId xmlns:a16="http://schemas.microsoft.com/office/drawing/2014/main" id="{DF3D4787-8978-1623-3233-F9A83F45107E}"/>
              </a:ext>
            </a:extLst>
          </p:cNvPr>
          <p:cNvPicPr/>
          <p:nvPr/>
        </p:nvPicPr>
        <p:blipFill>
          <a:blip r:embed="rId7" cstate="print"/>
          <a:srcRect b="25730"/>
          <a:stretch/>
        </p:blipFill>
        <p:spPr>
          <a:xfrm>
            <a:off x="2565318" y="1571089"/>
            <a:ext cx="3076762" cy="4288013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11B6BE71-C67C-15A0-9D43-90CDD66BB32D}"/>
              </a:ext>
            </a:extLst>
          </p:cNvPr>
          <p:cNvSpPr txBox="1"/>
          <p:nvPr/>
        </p:nvSpPr>
        <p:spPr>
          <a:xfrm>
            <a:off x="118919" y="4072557"/>
            <a:ext cx="2962279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很多人既是粉丝，又是黄牛。他们不再出于纯粹的热爱，而是利用外挂等技术手段</a:t>
            </a:r>
            <a:r>
              <a:rPr lang="zh-CN" altLang="en-US" sz="1600" dirty="0">
                <a:solidFill>
                  <a:srgbClr val="C00000"/>
                </a:solidFill>
              </a:rPr>
              <a:t>垄断货源</a:t>
            </a:r>
            <a:r>
              <a:rPr lang="zh-CN" altLang="en-US" sz="1600" dirty="0"/>
              <a:t>，将潮玩市场变成了一个投机市场。</a:t>
            </a:r>
            <a:r>
              <a:rPr lang="zh-CN" altLang="en-US" sz="1600" dirty="0">
                <a:solidFill>
                  <a:srgbClr val="C00000"/>
                </a:solidFill>
              </a:rPr>
              <a:t>消费的本质从这里发生了扭曲</a:t>
            </a:r>
            <a:r>
              <a:rPr lang="zh-CN" altLang="en-US" sz="1600" dirty="0"/>
              <a:t>：从一个获取情感价值的行为，</a:t>
            </a:r>
            <a:r>
              <a:rPr lang="zh-CN" altLang="en-US" sz="1600" dirty="0">
                <a:solidFill>
                  <a:srgbClr val="C00000"/>
                </a:solidFill>
              </a:rPr>
              <a:t>异化为一种追求暴利的金融投机</a:t>
            </a:r>
            <a:r>
              <a:rPr lang="zh-CN" altLang="en-US" sz="1600" dirty="0"/>
              <a:t>。结果就是，真正的爱好者‘一娃难求’，市场秩序被严重扰乱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30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5" grpId="0" animBg="1"/>
      <p:bldP spid="75" grpId="1" animBg="1"/>
      <p:bldP spid="71" grpId="0" animBg="1"/>
      <p:bldP spid="7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C84FAF8-D3A7-4910-BE85-9F94CFF8CCB4}"/>
              </a:ext>
            </a:extLst>
          </p:cNvPr>
          <p:cNvSpPr/>
          <p:nvPr/>
        </p:nvSpPr>
        <p:spPr>
          <a:xfrm flipV="1">
            <a:off x="3828387" y="4434938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BD8AA63-63FD-4800-AD1E-A0AB4E4FABF4}"/>
              </a:ext>
            </a:extLst>
          </p:cNvPr>
          <p:cNvSpPr/>
          <p:nvPr/>
        </p:nvSpPr>
        <p:spPr>
          <a:xfrm flipH="1" flipV="1">
            <a:off x="9167557" y="4479470"/>
            <a:ext cx="2033813" cy="544355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2244BAD-6D82-41EE-B60D-F2E2FC180A5C}"/>
              </a:ext>
            </a:extLst>
          </p:cNvPr>
          <p:cNvSpPr/>
          <p:nvPr/>
        </p:nvSpPr>
        <p:spPr>
          <a:xfrm flipH="1" flipV="1">
            <a:off x="6453280" y="4948225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4413678-D38A-4FC5-B014-30623C3ED847}"/>
              </a:ext>
            </a:extLst>
          </p:cNvPr>
          <p:cNvSpPr/>
          <p:nvPr/>
        </p:nvSpPr>
        <p:spPr>
          <a:xfrm flipV="1">
            <a:off x="5794483" y="1926145"/>
            <a:ext cx="1482038" cy="5863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rgbClr val="AE282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8921B50-45A1-4362-B7D1-48C2FD859FA0}"/>
              </a:ext>
            </a:extLst>
          </p:cNvPr>
          <p:cNvSpPr/>
          <p:nvPr/>
        </p:nvSpPr>
        <p:spPr>
          <a:xfrm flipV="1">
            <a:off x="1531893" y="1744376"/>
            <a:ext cx="2171984" cy="86090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993344-9636-4339-895F-BD83A68C52A2}"/>
              </a:ext>
            </a:extLst>
          </p:cNvPr>
          <p:cNvSpPr/>
          <p:nvPr/>
        </p:nvSpPr>
        <p:spPr>
          <a:xfrm flipV="1">
            <a:off x="812800" y="4539965"/>
            <a:ext cx="255407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74CAF1-9DFC-418B-8CBE-FD0596F1E0A0}"/>
              </a:ext>
            </a:extLst>
          </p:cNvPr>
          <p:cNvSpPr/>
          <p:nvPr/>
        </p:nvSpPr>
        <p:spPr>
          <a:xfrm flipH="1" flipV="1">
            <a:off x="7976381" y="1686320"/>
            <a:ext cx="3078373" cy="1068721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A2DBFE7-80F7-4E34-9AA3-1C546B4FC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总结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EB753-0E14-4A6B-A690-22590707A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71C0C92-1EEB-4F04-B07F-4B7B7FF7B5FC}"/>
              </a:ext>
            </a:extLst>
          </p:cNvPr>
          <p:cNvSpPr/>
          <p:nvPr/>
        </p:nvSpPr>
        <p:spPr>
          <a:xfrm flipH="1" flipV="1">
            <a:off x="1665789" y="1984201"/>
            <a:ext cx="8860422" cy="3262780"/>
          </a:xfrm>
          <a:custGeom>
            <a:avLst/>
            <a:gdLst>
              <a:gd name="connsiteX0" fmla="*/ 112409 w 9198597"/>
              <a:gd name="connsiteY0" fmla="*/ 3387310 h 3387310"/>
              <a:gd name="connsiteX1" fmla="*/ 9086188 w 9198597"/>
              <a:gd name="connsiteY1" fmla="*/ 3387310 h 3387310"/>
              <a:gd name="connsiteX2" fmla="*/ 9198597 w 9198597"/>
              <a:gd name="connsiteY2" fmla="*/ 3274901 h 3387310"/>
              <a:gd name="connsiteX3" fmla="*/ 9198597 w 9198597"/>
              <a:gd name="connsiteY3" fmla="*/ 648155 h 3387310"/>
              <a:gd name="connsiteX4" fmla="*/ 9086188 w 9198597"/>
              <a:gd name="connsiteY4" fmla="*/ 535746 h 3387310"/>
              <a:gd name="connsiteX5" fmla="*/ 1278181 w 9198597"/>
              <a:gd name="connsiteY5" fmla="*/ 535746 h 3387310"/>
              <a:gd name="connsiteX6" fmla="*/ 717755 w 9198597"/>
              <a:gd name="connsiteY6" fmla="*/ 0 h 3387310"/>
              <a:gd name="connsiteX7" fmla="*/ 686040 w 9198597"/>
              <a:gd name="connsiteY7" fmla="*/ 535746 h 3387310"/>
              <a:gd name="connsiteX8" fmla="*/ 112409 w 9198597"/>
              <a:gd name="connsiteY8" fmla="*/ 535746 h 3387310"/>
              <a:gd name="connsiteX9" fmla="*/ 0 w 9198597"/>
              <a:gd name="connsiteY9" fmla="*/ 648155 h 3387310"/>
              <a:gd name="connsiteX10" fmla="*/ 0 w 9198597"/>
              <a:gd name="connsiteY10" fmla="*/ 3274901 h 3387310"/>
              <a:gd name="connsiteX11" fmla="*/ 112409 w 9198597"/>
              <a:gd name="connsiteY11" fmla="*/ 3387310 h 338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8597" h="3387310">
                <a:moveTo>
                  <a:pt x="112409" y="3387310"/>
                </a:moveTo>
                <a:lnTo>
                  <a:pt x="9086188" y="3387310"/>
                </a:lnTo>
                <a:cubicBezTo>
                  <a:pt x="9148270" y="3387310"/>
                  <a:pt x="9198597" y="3336983"/>
                  <a:pt x="9198597" y="3274901"/>
                </a:cubicBezTo>
                <a:lnTo>
                  <a:pt x="9198597" y="648155"/>
                </a:lnTo>
                <a:cubicBezTo>
                  <a:pt x="9198597" y="586073"/>
                  <a:pt x="9148270" y="535746"/>
                  <a:pt x="9086188" y="535746"/>
                </a:cubicBezTo>
                <a:lnTo>
                  <a:pt x="1278181" y="535746"/>
                </a:lnTo>
                <a:lnTo>
                  <a:pt x="717755" y="0"/>
                </a:lnTo>
                <a:lnTo>
                  <a:pt x="686040" y="535746"/>
                </a:lnTo>
                <a:lnTo>
                  <a:pt x="112409" y="535746"/>
                </a:lnTo>
                <a:cubicBezTo>
                  <a:pt x="50327" y="535746"/>
                  <a:pt x="0" y="586073"/>
                  <a:pt x="0" y="648155"/>
                </a:cubicBezTo>
                <a:lnTo>
                  <a:pt x="0" y="3274901"/>
                </a:lnTo>
                <a:cubicBezTo>
                  <a:pt x="0" y="3336983"/>
                  <a:pt x="50327" y="3387310"/>
                  <a:pt x="112409" y="338731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482600" dist="495300" dir="6240000" sx="81000" sy="81000" algn="t" rotWithShape="0">
              <a:srgbClr val="9D122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0480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Arial" panose="020B0604020202020204" pitchFamily="34" charset="0"/>
              <a:ea typeface="华文细黑" panose="02010600040101010101" pitchFamily="2" charset="-122"/>
              <a:cs typeface="Arial Unicode M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C6B2140-0201-43EF-95E0-3F6DB6F39E8F}"/>
              </a:ext>
            </a:extLst>
          </p:cNvPr>
          <p:cNvSpPr/>
          <p:nvPr/>
        </p:nvSpPr>
        <p:spPr>
          <a:xfrm flipV="1">
            <a:off x="3897380" y="1064983"/>
            <a:ext cx="2252761" cy="829186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1" name="图形 30" descr="左引号">
            <a:extLst>
              <a:ext uri="{FF2B5EF4-FFF2-40B4-BE49-F238E27FC236}">
                <a16:creationId xmlns:a16="http://schemas.microsoft.com/office/drawing/2014/main" id="{43C2E295-92F6-4CE0-A6E3-A5AC48315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774" y="1251618"/>
            <a:ext cx="1407111" cy="1407111"/>
          </a:xfrm>
          <a:prstGeom prst="rect">
            <a:avLst/>
          </a:prstGeom>
        </p:spPr>
      </p:pic>
      <p:pic>
        <p:nvPicPr>
          <p:cNvPr id="32" name="图形 31" descr="左引号">
            <a:extLst>
              <a:ext uri="{FF2B5EF4-FFF2-40B4-BE49-F238E27FC236}">
                <a16:creationId xmlns:a16="http://schemas.microsoft.com/office/drawing/2014/main" id="{FC361224-0939-4AA5-84C9-272640A35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9692448" y="4044007"/>
            <a:ext cx="780895" cy="780895"/>
          </a:xfrm>
          <a:prstGeom prst="rect">
            <a:avLst/>
          </a:prstGeom>
        </p:spPr>
      </p:pic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3371DDB-7573-4544-822F-58A9932BB605}"/>
              </a:ext>
            </a:extLst>
          </p:cNvPr>
          <p:cNvSpPr/>
          <p:nvPr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6" fmla="*/ 3170431 w 6340862"/>
              <a:gd name="connsiteY6" fmla="*/ 0 h 23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EBFF95-09C5-9231-2A8C-BA8BCA3C03F5}"/>
              </a:ext>
            </a:extLst>
          </p:cNvPr>
          <p:cNvSpPr/>
          <p:nvPr/>
        </p:nvSpPr>
        <p:spPr>
          <a:xfrm>
            <a:off x="0" y="330200"/>
            <a:ext cx="40005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B8B333-ACD7-C0E2-BAC5-93F16ACCD63F}"/>
              </a:ext>
            </a:extLst>
          </p:cNvPr>
          <p:cNvSpPr/>
          <p:nvPr/>
        </p:nvSpPr>
        <p:spPr>
          <a:xfrm>
            <a:off x="514350" y="330200"/>
            <a:ext cx="182563" cy="44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80769-D30F-6148-1C78-A3CFFA9F1AD6}"/>
              </a:ext>
            </a:extLst>
          </p:cNvPr>
          <p:cNvSpPr txBox="1"/>
          <p:nvPr/>
        </p:nvSpPr>
        <p:spPr>
          <a:xfrm>
            <a:off x="2196428" y="2212124"/>
            <a:ext cx="803256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   拉布布的爆红不是孤立事件，而是社会存在（经济条件、生产与传播机制）与社会意识（审美、情感、价值观）长期互动的结果。</a:t>
            </a:r>
            <a:r>
              <a:rPr lang="zh-CN" altLang="en-US" b="1" dirty="0">
                <a:solidFill>
                  <a:srgbClr val="C00000"/>
                </a:solidFill>
              </a:rPr>
              <a:t>社会存在</a:t>
            </a:r>
            <a:r>
              <a:rPr lang="zh-CN" altLang="en-US" b="1" dirty="0"/>
              <a:t>为潮流提供物质与制度基础，而</a:t>
            </a:r>
            <a:r>
              <a:rPr lang="zh-CN" altLang="en-US" b="1" dirty="0">
                <a:solidFill>
                  <a:srgbClr val="C00000"/>
                </a:solidFill>
              </a:rPr>
              <a:t>社会意识</a:t>
            </a:r>
            <a:r>
              <a:rPr lang="zh-CN" altLang="en-US" b="1" dirty="0"/>
              <a:t>的热情与反思又塑造市场行为与文化方向。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   正如马克思所言：“</a:t>
            </a:r>
            <a:r>
              <a:rPr lang="zh-CN" altLang="en-US" b="1" dirty="0">
                <a:solidFill>
                  <a:srgbClr val="C00000"/>
                </a:solidFill>
              </a:rPr>
              <a:t>人们自己创造自己的历史，但并不是随心所欲地创造</a:t>
            </a:r>
            <a:r>
              <a:rPr lang="zh-CN" altLang="en-US" b="1" dirty="0"/>
              <a:t>。”拉布布的故事，是我们这个时代共同书写的一段社会意识史。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299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1CN01hj1T981X1lKonXhAR_!!2218626272864-0-cib">
            <a:extLst>
              <a:ext uri="{FF2B5EF4-FFF2-40B4-BE49-F238E27FC236}">
                <a16:creationId xmlns:a16="http://schemas.microsoft.com/office/drawing/2014/main" id="{952BC27C-2A38-E438-2EC8-3876E3DD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" y="0"/>
            <a:ext cx="12187357" cy="442504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FEE4C3-6315-40C0-A131-699C9687F976}"/>
              </a:ext>
            </a:extLst>
          </p:cNvPr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61F4621-5B19-4AE6-AED5-77AACC1D99E8}"/>
                </a:ext>
              </a:extLst>
            </p:cNvPr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1DE007E-B86B-47E2-95AF-9E69C1E125A9}"/>
                </a:ext>
              </a:extLst>
            </p:cNvPr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66ED7C2-9D2A-43F8-9A5E-D1C1706BECB5}"/>
              </a:ext>
            </a:extLst>
          </p:cNvPr>
          <p:cNvSpPr txBox="1"/>
          <p:nvPr/>
        </p:nvSpPr>
        <p:spPr>
          <a:xfrm>
            <a:off x="1959378" y="1792775"/>
            <a:ext cx="820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感谢您的耐心聆听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DD819AA-966D-4E9A-8B4A-0FBBB296CFD2}"/>
              </a:ext>
            </a:extLst>
          </p:cNvPr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4AD6151-28FC-4694-8D75-5C6CF58321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30DBB8-AB94-46BD-8685-D7FBE42D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699" y="4338251"/>
            <a:ext cx="1033202" cy="10332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960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1295</Words>
  <Application>Microsoft Office PowerPoint</Application>
  <PresentationFormat>宽屏</PresentationFormat>
  <Paragraphs>71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等线 Light</vt:lpstr>
      <vt:lpstr>黑体</vt:lpstr>
      <vt:lpstr>宋体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2897229267@qq.com</dc:creator>
  <cp:lastModifiedBy>2897229267@qq.com</cp:lastModifiedBy>
  <cp:revision>2</cp:revision>
  <dcterms:created xsi:type="dcterms:W3CDTF">2025-10-11T07:40:29Z</dcterms:created>
  <dcterms:modified xsi:type="dcterms:W3CDTF">2025-10-12T03:05:14Z</dcterms:modified>
</cp:coreProperties>
</file>